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94" r:id="rId2"/>
    <p:sldId id="296" r:id="rId3"/>
    <p:sldId id="297" r:id="rId4"/>
    <p:sldId id="256" r:id="rId5"/>
    <p:sldId id="285" r:id="rId6"/>
    <p:sldId id="290" r:id="rId7"/>
    <p:sldId id="286" r:id="rId8"/>
    <p:sldId id="284" r:id="rId9"/>
    <p:sldId id="283" r:id="rId10"/>
    <p:sldId id="280" r:id="rId11"/>
    <p:sldId id="288" r:id="rId12"/>
    <p:sldId id="282" r:id="rId13"/>
    <p:sldId id="281" r:id="rId14"/>
    <p:sldId id="259" r:id="rId15"/>
    <p:sldId id="275" r:id="rId16"/>
    <p:sldId id="276" r:id="rId17"/>
    <p:sldId id="279" r:id="rId18"/>
    <p:sldId id="287" r:id="rId19"/>
    <p:sldId id="289" r:id="rId20"/>
    <p:sldId id="291" r:id="rId21"/>
    <p:sldId id="293" r:id="rId22"/>
    <p:sldId id="292" r:id="rId23"/>
    <p:sldId id="267" r:id="rId24"/>
    <p:sldId id="273" r:id="rId25"/>
    <p:sldId id="272" r:id="rId26"/>
    <p:sldId id="260" r:id="rId27"/>
    <p:sldId id="257" r:id="rId28"/>
    <p:sldId id="271" r:id="rId29"/>
    <p:sldId id="258" r:id="rId30"/>
    <p:sldId id="268" r:id="rId31"/>
    <p:sldId id="274" r:id="rId32"/>
    <p:sldId id="261" r:id="rId33"/>
    <p:sldId id="264" r:id="rId34"/>
    <p:sldId id="269" r:id="rId35"/>
    <p:sldId id="270" r:id="rId36"/>
    <p:sldId id="262" r:id="rId37"/>
    <p:sldId id="266" r:id="rId38"/>
    <p:sldId id="263" r:id="rId39"/>
    <p:sldId id="265" r:id="rId40"/>
    <p:sldId id="277" r:id="rId41"/>
    <p:sldId id="27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2DC8FF"/>
    <a:srgbClr val="EEEEE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95" autoAdjust="0"/>
    <p:restoredTop sz="94656"/>
  </p:normalViewPr>
  <p:slideViewPr>
    <p:cSldViewPr>
      <p:cViewPr>
        <p:scale>
          <a:sx n="82" d="100"/>
          <a:sy n="82" d="100"/>
        </p:scale>
        <p:origin x="2904" y="616"/>
      </p:cViewPr>
      <p:guideLst>
        <p:guide orient="horz" pos="2160"/>
        <p:guide pos="2880"/>
      </p:guideLst>
    </p:cSldViewPr>
  </p:slid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8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223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549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19/10/21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2.png"/><Relationship Id="rId7" Type="http://schemas.microsoft.com/office/2007/relationships/hdphoto" Target="../media/hdphoto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2.tiff"/><Relationship Id="rId5" Type="http://schemas.openxmlformats.org/officeDocument/2006/relationships/image" Target="../media/image28.jpeg"/><Relationship Id="rId10" Type="http://schemas.microsoft.com/office/2007/relationships/hdphoto" Target="../media/hdphoto5.wdp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microsoft.com/office/2007/relationships/hdphoto" Target="../media/hdphoto4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2.tiff"/><Relationship Id="rId4" Type="http://schemas.openxmlformats.org/officeDocument/2006/relationships/image" Target="../media/image27.pn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microsoft.com/office/2007/relationships/hdphoto" Target="../media/hdphoto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13" Type="http://schemas.microsoft.com/office/2007/relationships/hdphoto" Target="../media/hdphoto7.wdp"/><Relationship Id="rId3" Type="http://schemas.openxmlformats.org/officeDocument/2006/relationships/image" Target="../media/image35.png"/><Relationship Id="rId7" Type="http://schemas.microsoft.com/office/2007/relationships/hdphoto" Target="../media/hdphoto9.wdp"/><Relationship Id="rId12" Type="http://schemas.openxmlformats.org/officeDocument/2006/relationships/image" Target="../media/image41.png"/><Relationship Id="rId17" Type="http://schemas.openxmlformats.org/officeDocument/2006/relationships/image" Target="../media/image49.png"/><Relationship Id="rId2" Type="http://schemas.openxmlformats.org/officeDocument/2006/relationships/image" Target="../media/image20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49.png"/><Relationship Id="rId3" Type="http://schemas.openxmlformats.org/officeDocument/2006/relationships/image" Target="../media/image20.jpe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microsoft.com/office/2007/relationships/hdphoto" Target="../media/hdphoto6.wdp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4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6.jpeg"/><Relationship Id="rId7" Type="http://schemas.openxmlformats.org/officeDocument/2006/relationships/image" Target="../media/image5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28.jpeg"/><Relationship Id="rId10" Type="http://schemas.openxmlformats.org/officeDocument/2006/relationships/image" Target="../media/image60.jpeg"/><Relationship Id="rId4" Type="http://schemas.openxmlformats.org/officeDocument/2006/relationships/image" Target="../media/image27.png"/><Relationship Id="rId9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14425-2E96-1D46-AB1A-D1ED7B52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5511088" cy="3960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2661C-753E-8040-BA88-10553CA9A517}"/>
              </a:ext>
            </a:extLst>
          </p:cNvPr>
          <p:cNvSpPr txBox="1"/>
          <p:nvPr/>
        </p:nvSpPr>
        <p:spPr>
          <a:xfrm>
            <a:off x="1259632" y="1844824"/>
            <a:ext cx="1299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Vinay Sir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B2D09-8A23-DC48-A92E-65C3BD7C867A}"/>
              </a:ext>
            </a:extLst>
          </p:cNvPr>
          <p:cNvSpPr txBox="1"/>
          <p:nvPr/>
        </p:nvSpPr>
        <p:spPr>
          <a:xfrm>
            <a:off x="1691680" y="2222202"/>
            <a:ext cx="1102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525252"/>
                </a:solidFill>
              </a:rPr>
              <a:t>Physics</a:t>
            </a:r>
          </a:p>
        </p:txBody>
      </p:sp>
    </p:spTree>
    <p:extLst>
      <p:ext uri="{BB962C8B-B14F-4D97-AF65-F5344CB8AC3E}">
        <p14:creationId xmlns:p14="http://schemas.microsoft.com/office/powerpoint/2010/main" val="117257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28184" y="1239437"/>
            <a:ext cx="2880320" cy="792088"/>
          </a:xfrm>
          <a:prstGeom prst="rect">
            <a:avLst/>
          </a:prstGeom>
          <a:solidFill>
            <a:srgbClr val="2D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23528" y="1239437"/>
            <a:ext cx="5904656" cy="79208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r="72835" b="2155"/>
          <a:stretch/>
        </p:blipFill>
        <p:spPr>
          <a:xfrm>
            <a:off x="395536" y="1340768"/>
            <a:ext cx="648072" cy="57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173816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VNV 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4188" y="1173816"/>
            <a:ext cx="277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Coaching for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0192" y="1537628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b="1" spc="300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IIT-JEE &amp; NEET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626" b="30149"/>
          <a:stretch/>
        </p:blipFill>
        <p:spPr>
          <a:xfrm>
            <a:off x="106293" y="2924943"/>
            <a:ext cx="8786187" cy="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2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-1476672" y="125075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size of 15 to 20 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 ONLY !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3284984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Experienced Faculty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-1472604" y="2473732"/>
            <a:ext cx="4748460" cy="52322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 by IITians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-1476672" y="4491117"/>
            <a:ext cx="475252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lectures available for revision</a:t>
            </a:r>
            <a:endParaRPr lang="en-US" sz="2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Brush Script MT" panose="03060802040406070304" pitchFamily="66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9937104" cy="2592288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2344121" y="1666969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9946" y="3323153"/>
            <a:ext cx="30170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+mj-lt"/>
              </a:rPr>
              <a:t>99.83 Percentile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81144" y="2330524"/>
            <a:ext cx="17208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07427" y="2646592"/>
            <a:ext cx="172087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427" y="2962532"/>
            <a:ext cx="172087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995936" y="1596794"/>
            <a:ext cx="0" cy="2283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31954" y="1721845"/>
            <a:ext cx="1368152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602957"/>
            <a:ext cx="1271609" cy="153801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5776699" y="1596794"/>
            <a:ext cx="129614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7293966" y="1621930"/>
            <a:ext cx="1285904" cy="1538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283968" y="3205281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5508103" y="3212976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7020272" y="3220670"/>
            <a:ext cx="18476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b="1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906385" y="3212976"/>
            <a:ext cx="115570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06838" y="3389511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99.02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20837" y="3635151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26154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98.60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4015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38322" y="3379639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97.63</a:t>
            </a:r>
            <a:r>
              <a:rPr lang="en-IN" b="1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52320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53228" y="3379639"/>
            <a:ext cx="830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+mj-lt"/>
              </a:rPr>
              <a:t>96.67 </a:t>
            </a:r>
            <a:endParaRPr lang="en-IN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632" y="362527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002060"/>
                </a:solidFill>
              </a:rPr>
              <a:t>Percentile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746914"/>
            <a:ext cx="10081120" cy="57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747" y="1612570"/>
            <a:ext cx="1287869" cy="15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1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1412776"/>
            <a:ext cx="7416824" cy="4248472"/>
          </a:xfrm>
          <a:prstGeom prst="roundRect">
            <a:avLst>
              <a:gd name="adj" fmla="val 31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7906" y="3892276"/>
            <a:ext cx="1857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99.83</a:t>
            </a:r>
            <a:r>
              <a:rPr lang="en-IN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Percentile</a:t>
            </a:r>
            <a:endParaRPr lang="en-IN" sz="1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885026" y="1844824"/>
            <a:ext cx="25" cy="33931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1853" t="16801" r="16771" b="23683"/>
          <a:stretch/>
        </p:blipFill>
        <p:spPr>
          <a:xfrm>
            <a:off x="858864" y="1812838"/>
            <a:ext cx="1555967" cy="17491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73" y="1628800"/>
            <a:ext cx="1088585" cy="13166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4134" r="14266" b="23409"/>
          <a:stretch/>
        </p:blipFill>
        <p:spPr>
          <a:xfrm>
            <a:off x="4847840" y="1628800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9218" t="20808" r="13007"/>
          <a:stretch/>
        </p:blipFill>
        <p:spPr>
          <a:xfrm>
            <a:off x="6432016" y="1628801"/>
            <a:ext cx="1092312" cy="13049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228383" y="2924944"/>
            <a:ext cx="1271609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Stubh Lal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467962" y="3090446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99.02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98707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900329"/>
            <a:ext cx="7560840" cy="4404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97907" y="3613234"/>
            <a:ext cx="185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latin typeface="Arial Black" panose="020B0A04020102020204" pitchFamily="34" charset="0"/>
              </a:rPr>
              <a:t>Harshul Gupta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5576" y="4581128"/>
            <a:ext cx="1720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Phy – 99.94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Chem – 99.35</a:t>
            </a:r>
          </a:p>
          <a:p>
            <a:pPr algn="ctr"/>
            <a:r>
              <a:rPr lang="en-IN" sz="16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Maths – 99.63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58434" y="2894110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Aayush Mohanty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002433" y="309248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98.60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37184" y="326523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2901153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Nishchay Mago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586610" y="3090446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97.63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521360" y="3263199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4857670" y="3634207"/>
            <a:ext cx="1072651" cy="13069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4572000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Bhavya Gupta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002435" y="5104739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96.45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37184" y="5277492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174" y="3645024"/>
            <a:ext cx="1079584" cy="12959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3033293" y="4915446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Harsh Pant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490267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96.67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425016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6441340" y="3648329"/>
            <a:ext cx="1082988" cy="12925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6156176" y="4919417"/>
            <a:ext cx="169146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50" dirty="0">
                <a:latin typeface="Arial Black" panose="020B0A04020102020204" pitchFamily="34" charset="0"/>
              </a:rPr>
              <a:t>Aadhar Jain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586611" y="510871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96.42</a:t>
            </a:r>
            <a:r>
              <a:rPr lang="en-IN" sz="1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521360" y="5281463"/>
            <a:ext cx="930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400" b="1" dirty="0">
                <a:solidFill>
                  <a:srgbClr val="FF0000"/>
                </a:solidFill>
              </a:rPr>
              <a:t>Percentile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1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D4CB05-9EEE-4C45-A6A0-1B3690E19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2" y="1772815"/>
            <a:ext cx="5492032" cy="3946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129D0-02DB-BC4C-809B-1DC42EDF672F}"/>
              </a:ext>
            </a:extLst>
          </p:cNvPr>
          <p:cNvSpPr txBox="1"/>
          <p:nvPr/>
        </p:nvSpPr>
        <p:spPr>
          <a:xfrm>
            <a:off x="1907704" y="2073838"/>
            <a:ext cx="1215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2661C-753E-8040-BA88-10553CA9A517}"/>
              </a:ext>
            </a:extLst>
          </p:cNvPr>
          <p:cNvSpPr txBox="1"/>
          <p:nvPr/>
        </p:nvSpPr>
        <p:spPr>
          <a:xfrm>
            <a:off x="1259632" y="1844824"/>
            <a:ext cx="18024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Nidhi ma’am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B2D09-8A23-DC48-A92E-65C3BD7C867A}"/>
              </a:ext>
            </a:extLst>
          </p:cNvPr>
          <p:cNvSpPr txBox="1"/>
          <p:nvPr/>
        </p:nvSpPr>
        <p:spPr>
          <a:xfrm>
            <a:off x="1691680" y="2222202"/>
            <a:ext cx="99931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525252"/>
                </a:solidFill>
              </a:rPr>
              <a:t>Maths</a:t>
            </a:r>
            <a:endParaRPr lang="en-US" sz="2400" b="1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060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C32CF4AE-903C-E746-B592-1CB671C99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86" t="179" b="69023"/>
          <a:stretch/>
        </p:blipFill>
        <p:spPr>
          <a:xfrm>
            <a:off x="-2556792" y="692696"/>
            <a:ext cx="13249472" cy="3685076"/>
          </a:xfrm>
          <a:prstGeom prst="rect">
            <a:avLst/>
          </a:prstGeom>
        </p:spPr>
      </p:pic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251520" y="1034147"/>
            <a:ext cx="669674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395536" y="1034147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IIT JEE Main 2021 Result </a:t>
            </a:r>
            <a:r>
              <a:rPr lang="en-IN" sz="12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620687" y="2723791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Nihit Agarwal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99.91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-1692697" y="890131"/>
            <a:ext cx="10729193" cy="2339735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467544" y="2734497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Tushar Yadav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99.51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1619672" y="2728752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Lakshya Singh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99.48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696187" y="2723789"/>
            <a:ext cx="1091837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Kshitiz Agrawal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97.70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766364" y="2726506"/>
            <a:ext cx="97127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Garvit Kala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97.59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508104" y="2726506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Adarsh G.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97.44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7267A-EEE4-0542-8D5E-16B8D97AA0B7}"/>
              </a:ext>
            </a:extLst>
          </p:cNvPr>
          <p:cNvSpPr txBox="1"/>
          <p:nvPr/>
        </p:nvSpPr>
        <p:spPr>
          <a:xfrm>
            <a:off x="6804248" y="2729586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Purvi Chaurasia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97.13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3A91E8-AA2D-B94D-AC37-54F6C2E9B4C4}"/>
              </a:ext>
            </a:extLst>
          </p:cNvPr>
          <p:cNvSpPr txBox="1"/>
          <p:nvPr/>
        </p:nvSpPr>
        <p:spPr>
          <a:xfrm>
            <a:off x="7853873" y="2738705"/>
            <a:ext cx="99634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Harshit Aseeja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96.84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31912-96EE-3146-82F4-65A9F7AA51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t="2347" r="76655" b="67479"/>
          <a:stretch/>
        </p:blipFill>
        <p:spPr>
          <a:xfrm>
            <a:off x="-1521643" y="1600497"/>
            <a:ext cx="1007672" cy="1097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8CD008-1E61-814C-8901-C18CE0240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7" t="2230" r="56333" b="68292"/>
          <a:stretch/>
        </p:blipFill>
        <p:spPr>
          <a:xfrm>
            <a:off x="626213" y="1600497"/>
            <a:ext cx="927872" cy="11147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DE3902-DBDF-D14A-8A8A-25896C3707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0" t="2239" r="36345" b="68292"/>
          <a:stretch/>
        </p:blipFill>
        <p:spPr>
          <a:xfrm>
            <a:off x="1679809" y="1602716"/>
            <a:ext cx="947976" cy="1112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ABBF30-1AB3-D44E-8D18-64D54AE47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4" t="2239" r="16085" b="68292"/>
          <a:stretch/>
        </p:blipFill>
        <p:spPr>
          <a:xfrm>
            <a:off x="3746888" y="1592010"/>
            <a:ext cx="957411" cy="1116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9B63F4-BB94-4A4F-BCB8-7C0562A08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51873" r="82235" b="15388"/>
          <a:stretch/>
        </p:blipFill>
        <p:spPr>
          <a:xfrm>
            <a:off x="4735576" y="1547495"/>
            <a:ext cx="1002067" cy="11658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4AD47B-925F-7D4A-BAEF-55D40D046A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2" r="62600" b="66627"/>
          <a:stretch/>
        </p:blipFill>
        <p:spPr>
          <a:xfrm>
            <a:off x="-429342" y="1575884"/>
            <a:ext cx="968894" cy="11528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910293-163B-6547-B303-65F3E6F74B39}"/>
              </a:ext>
            </a:extLst>
          </p:cNvPr>
          <p:cNvSpPr txBox="1"/>
          <p:nvPr/>
        </p:nvSpPr>
        <p:spPr>
          <a:xfrm>
            <a:off x="-580837" y="2718092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Harshak Sachdeva 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99.57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A648EB-305C-984F-B76B-F6F545F65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3" t="51959" r="45177" b="15388"/>
          <a:stretch/>
        </p:blipFill>
        <p:spPr>
          <a:xfrm>
            <a:off x="2680519" y="1547495"/>
            <a:ext cx="1008112" cy="11755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BE505E-F095-414B-86B7-C057CD3FF270}"/>
              </a:ext>
            </a:extLst>
          </p:cNvPr>
          <p:cNvSpPr txBox="1"/>
          <p:nvPr/>
        </p:nvSpPr>
        <p:spPr>
          <a:xfrm>
            <a:off x="2627784" y="272379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Prateek Drall</a:t>
            </a:r>
            <a:br>
              <a:rPr lang="en-IN" sz="1050" dirty="0"/>
            </a:br>
            <a:r>
              <a:rPr lang="en-IN" sz="1400" b="1" i="1" dirty="0">
                <a:solidFill>
                  <a:srgbClr val="C00000"/>
                </a:solidFill>
              </a:rPr>
              <a:t>98.83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00C592-B7DB-0845-8E7C-7C3F21385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9" t="53123" r="27480" b="15388"/>
          <a:stretch/>
        </p:blipFill>
        <p:spPr>
          <a:xfrm>
            <a:off x="6856982" y="1592010"/>
            <a:ext cx="957989" cy="11213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E11FC1-91C2-5A4A-99BF-6BD4027469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37" t="54157" r="3538" b="12589"/>
          <a:stretch/>
        </p:blipFill>
        <p:spPr>
          <a:xfrm>
            <a:off x="7840038" y="1592010"/>
            <a:ext cx="1018394" cy="11109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9E55C5-C61E-5147-BBE4-8270FC545D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2" t="51873" r="63158" b="15388"/>
          <a:stretch/>
        </p:blipFill>
        <p:spPr>
          <a:xfrm>
            <a:off x="5829512" y="1547495"/>
            <a:ext cx="1008112" cy="11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35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A19EC-AB50-3D43-BBA5-8911E5D1D14C}"/>
              </a:ext>
            </a:extLst>
          </p:cNvPr>
          <p:cNvSpPr/>
          <p:nvPr/>
        </p:nvSpPr>
        <p:spPr>
          <a:xfrm>
            <a:off x="8334600" y="-63388"/>
            <a:ext cx="2232248" cy="5220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395536" y="1022697"/>
            <a:ext cx="522046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Box 5"/>
          <p:cNvSpPr txBox="1"/>
          <p:nvPr/>
        </p:nvSpPr>
        <p:spPr>
          <a:xfrm>
            <a:off x="395536" y="2670372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908720"/>
            <a:ext cx="9577064" cy="3831548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3" t="16801" r="16771" b="23683"/>
          <a:stretch/>
        </p:blipFill>
        <p:spPr>
          <a:xfrm>
            <a:off x="473830" y="1534978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777" y="1534977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48" r="22299" b="31095"/>
          <a:stretch/>
        </p:blipFill>
        <p:spPr>
          <a:xfrm>
            <a:off x="3611133" y="1542140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497123" y="1672705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11" t="2466" r="12246" b="24380"/>
          <a:stretch/>
        </p:blipFill>
        <p:spPr>
          <a:xfrm>
            <a:off x="997392" y="3145890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590973" y="1534977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1E863C6-E067-A343-A758-6BE9B4FD8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5763" y="3145890"/>
            <a:ext cx="939899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F3D3FB-9357-234A-A36C-B3C6A9424D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596" t="10554" r="27629" b="44220"/>
          <a:stretch/>
        </p:blipFill>
        <p:spPr>
          <a:xfrm>
            <a:off x="3012532" y="3146905"/>
            <a:ext cx="925899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49D838-B25D-944E-8199-EF071BBACE6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0490" t="3739" r="24878" b="47356"/>
          <a:stretch/>
        </p:blipFill>
        <p:spPr>
          <a:xfrm>
            <a:off x="4044332" y="3139519"/>
            <a:ext cx="935026" cy="111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397228" y="2663207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483768" y="2657462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402825" y="2651143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535880" y="2646803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683568" y="4255519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36116-B4E9-4B43-ADE0-0249DE122E65}"/>
              </a:ext>
            </a:extLst>
          </p:cNvPr>
          <p:cNvSpPr txBox="1"/>
          <p:nvPr/>
        </p:nvSpPr>
        <p:spPr>
          <a:xfrm>
            <a:off x="1949250" y="4263214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 Pant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96.67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47267A-EEE4-0542-8D5E-16B8D97AA0B7}"/>
              </a:ext>
            </a:extLst>
          </p:cNvPr>
          <p:cNvSpPr txBox="1"/>
          <p:nvPr/>
        </p:nvSpPr>
        <p:spPr>
          <a:xfrm>
            <a:off x="2959597" y="4260796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Bhavya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3A91E8-AA2D-B94D-AC37-54F6C2E9B4C4}"/>
              </a:ext>
            </a:extLst>
          </p:cNvPr>
          <p:cNvSpPr txBox="1"/>
          <p:nvPr/>
        </p:nvSpPr>
        <p:spPr>
          <a:xfrm>
            <a:off x="3984730" y="424013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Aadhar Jain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96.42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9E81A5-313A-F940-BD46-E566A4B7A0F2}"/>
              </a:ext>
            </a:extLst>
          </p:cNvPr>
          <p:cNvCxnSpPr>
            <a:cxnSpLocks/>
          </p:cNvCxnSpPr>
          <p:nvPr/>
        </p:nvCxnSpPr>
        <p:spPr>
          <a:xfrm flipH="1">
            <a:off x="5868144" y="1546034"/>
            <a:ext cx="36348" cy="29630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7F1BED-25D1-B14B-A1CD-6B94FD1202F8}"/>
              </a:ext>
            </a:extLst>
          </p:cNvPr>
          <p:cNvSpPr txBox="1"/>
          <p:nvPr/>
        </p:nvSpPr>
        <p:spPr>
          <a:xfrm>
            <a:off x="583066" y="1052736"/>
            <a:ext cx="489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JEE Mains 2020 Result </a:t>
            </a:r>
            <a:r>
              <a:rPr lang="en-IN" sz="1100" b="1" i="1" dirty="0">
                <a:solidFill>
                  <a:schemeClr val="bg1"/>
                </a:solidFill>
              </a:rPr>
              <a:t>( in percentile )</a:t>
            </a:r>
          </a:p>
        </p:txBody>
      </p:sp>
      <p:pic>
        <p:nvPicPr>
          <p:cNvPr id="28" name="Picture 2" descr="C:\Users\himanshu\Desktop\vnv\images\bg\2.jpg">
            <a:extLst>
              <a:ext uri="{FF2B5EF4-FFF2-40B4-BE49-F238E27FC236}">
                <a16:creationId xmlns:a16="http://schemas.microsoft.com/office/drawing/2014/main" id="{895F1DF9-37B1-A54F-B5C2-98C464D18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300192" y="1046729"/>
            <a:ext cx="2988216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323AAE-FFBD-E149-B3BA-5CFC926C84FF}"/>
              </a:ext>
            </a:extLst>
          </p:cNvPr>
          <p:cNvSpPr txBox="1"/>
          <p:nvPr/>
        </p:nvSpPr>
        <p:spPr>
          <a:xfrm>
            <a:off x="6408087" y="1074222"/>
            <a:ext cx="280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NEET 2020 Result</a:t>
            </a:r>
            <a:endParaRPr lang="en-IN" sz="1100" b="1" i="1" dirty="0">
              <a:solidFill>
                <a:schemeClr val="bg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A3566A7-D9F9-2441-89C6-13402D1FBA3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8831" r="11948" b="19304"/>
          <a:stretch/>
        </p:blipFill>
        <p:spPr>
          <a:xfrm>
            <a:off x="6339097" y="1772816"/>
            <a:ext cx="1204050" cy="1531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B4FEB7E-231F-7A49-AC6F-C992AC5736EC}"/>
              </a:ext>
            </a:extLst>
          </p:cNvPr>
          <p:cNvSpPr txBox="1"/>
          <p:nvPr/>
        </p:nvSpPr>
        <p:spPr>
          <a:xfrm>
            <a:off x="6012160" y="3391516"/>
            <a:ext cx="1826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Vanshika Naithani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E35086-091D-0B4D-AFFA-2CE953EF2F9E}"/>
              </a:ext>
            </a:extLst>
          </p:cNvPr>
          <p:cNvSpPr txBox="1"/>
          <p:nvPr/>
        </p:nvSpPr>
        <p:spPr>
          <a:xfrm>
            <a:off x="5940152" y="3629026"/>
            <a:ext cx="199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Marks – </a:t>
            </a:r>
            <a:r>
              <a:rPr lang="en-US" sz="1200" b="1" dirty="0">
                <a:solidFill>
                  <a:srgbClr val="FF0000"/>
                </a:solidFill>
              </a:rPr>
              <a:t>646/720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Phy – 99.56 </a:t>
            </a:r>
            <a:r>
              <a:rPr lang="en-US" sz="1050" b="1" dirty="0">
                <a:solidFill>
                  <a:srgbClr val="002060"/>
                </a:solidFill>
              </a:rPr>
              <a:t>percentile</a:t>
            </a:r>
            <a:br>
              <a:rPr lang="en-US" sz="1200" b="1" dirty="0">
                <a:solidFill>
                  <a:srgbClr val="002060"/>
                </a:solidFill>
              </a:rPr>
            </a:br>
            <a:r>
              <a:rPr lang="en-US" sz="1200" b="1" dirty="0">
                <a:solidFill>
                  <a:srgbClr val="002060"/>
                </a:solidFill>
              </a:rPr>
              <a:t>Chem – 99.04 </a:t>
            </a:r>
            <a:r>
              <a:rPr lang="en-US" sz="1050" b="1" dirty="0">
                <a:solidFill>
                  <a:srgbClr val="002060"/>
                </a:solidFill>
              </a:rPr>
              <a:t>percentile </a:t>
            </a:r>
            <a:endParaRPr lang="en-US" sz="1200" b="1" dirty="0">
              <a:solidFill>
                <a:srgbClr val="00206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2A9417A-BB99-0E48-A747-0EC09F4E87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717" y="1772816"/>
            <a:ext cx="1223018" cy="1531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38F492F-DE58-2F4F-8589-F1556B0D5904}"/>
              </a:ext>
            </a:extLst>
          </p:cNvPr>
          <p:cNvSpPr txBox="1"/>
          <p:nvPr/>
        </p:nvSpPr>
        <p:spPr>
          <a:xfrm>
            <a:off x="7812360" y="3391516"/>
            <a:ext cx="1661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Nishant Kumar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FE1630-A311-2642-B1AB-B1C667A77540}"/>
              </a:ext>
            </a:extLst>
          </p:cNvPr>
          <p:cNvSpPr txBox="1"/>
          <p:nvPr/>
        </p:nvSpPr>
        <p:spPr>
          <a:xfrm>
            <a:off x="7596336" y="3629026"/>
            <a:ext cx="2062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Marks – </a:t>
            </a:r>
            <a:r>
              <a:rPr lang="en-US" sz="1200" b="1" dirty="0">
                <a:solidFill>
                  <a:srgbClr val="FF0000"/>
                </a:solidFill>
              </a:rPr>
              <a:t>631/720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Phy – 99.10 </a:t>
            </a:r>
            <a:r>
              <a:rPr lang="en-US" sz="1050" b="1" dirty="0">
                <a:solidFill>
                  <a:srgbClr val="002060"/>
                </a:solidFill>
              </a:rPr>
              <a:t>percentile</a:t>
            </a:r>
            <a:br>
              <a:rPr lang="en-US" sz="1200" b="1" dirty="0">
                <a:solidFill>
                  <a:srgbClr val="002060"/>
                </a:solidFill>
              </a:rPr>
            </a:br>
            <a:r>
              <a:rPr lang="en-US" sz="1200" b="1" dirty="0">
                <a:solidFill>
                  <a:srgbClr val="002060"/>
                </a:solidFill>
              </a:rPr>
              <a:t>Chem – 99.18 </a:t>
            </a:r>
            <a:r>
              <a:rPr lang="en-US" sz="1050" b="1" dirty="0">
                <a:solidFill>
                  <a:srgbClr val="002060"/>
                </a:solidFill>
              </a:rPr>
              <a:t>percentile 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35344-430A-8B41-94A4-EEF3F710420F}"/>
              </a:ext>
            </a:extLst>
          </p:cNvPr>
          <p:cNvSpPr/>
          <p:nvPr/>
        </p:nvSpPr>
        <p:spPr>
          <a:xfrm>
            <a:off x="465886" y="2443336"/>
            <a:ext cx="1025336" cy="227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AIR - 882</a:t>
            </a:r>
          </a:p>
        </p:txBody>
      </p:sp>
    </p:spTree>
    <p:extLst>
      <p:ext uri="{BB962C8B-B14F-4D97-AF65-F5344CB8AC3E}">
        <p14:creationId xmlns:p14="http://schemas.microsoft.com/office/powerpoint/2010/main" val="166112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F3C3-DA7C-D641-BA0A-D0F652AD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72" y="692696"/>
            <a:ext cx="2554703" cy="3682283"/>
          </a:xfrm>
          <a:prstGeom prst="rect">
            <a:avLst/>
          </a:prstGeom>
        </p:spPr>
      </p:pic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03443" y="1122256"/>
            <a:ext cx="6016034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727081" y="1154934"/>
            <a:ext cx="5768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JEE Mains 2020 Result </a:t>
            </a:r>
            <a:r>
              <a:rPr lang="en-IN" sz="1100" b="1" i="1" dirty="0">
                <a:solidFill>
                  <a:schemeClr val="bg1"/>
                </a:solidFill>
              </a:rPr>
              <a:t>( in percentile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360" y="2803929"/>
            <a:ext cx="125634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Harshul Gupta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99.83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67544" y="980728"/>
            <a:ext cx="9505056" cy="2443790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218E84-E85C-B144-BB18-9D57F1C69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3" t="16801" r="16771" b="23683"/>
          <a:stretch/>
        </p:blipFill>
        <p:spPr>
          <a:xfrm>
            <a:off x="606654" y="1628801"/>
            <a:ext cx="1010001" cy="11161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09EA32-8AA7-CA4E-9389-FEDEAEA8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601" y="1628800"/>
            <a:ext cx="918606" cy="11110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908B8D-3291-F54F-AC3A-510EA8600B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48" r="22299" b="31095"/>
          <a:stretch/>
        </p:blipFill>
        <p:spPr>
          <a:xfrm>
            <a:off x="3743957" y="1635963"/>
            <a:ext cx="916803" cy="111016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D542E-F5A3-0648-B822-2CE4A8957F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7" b="99375" l="15000" r="93047"/>
                    </a14:imgEffect>
                  </a14:imgLayer>
                </a14:imgProps>
              </a:ext>
            </a:extLst>
          </a:blip>
          <a:srcRect l="33892" t="16237" r="6959" b="23455"/>
          <a:stretch/>
        </p:blipFill>
        <p:spPr>
          <a:xfrm rot="16200000">
            <a:off x="4629947" y="1766528"/>
            <a:ext cx="1109002" cy="847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6EEA2-534C-4542-9B5D-E9E617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11" t="2466" r="12246" b="24380"/>
          <a:stretch/>
        </p:blipFill>
        <p:spPr>
          <a:xfrm>
            <a:off x="5714020" y="1628800"/>
            <a:ext cx="894265" cy="11161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E7E02E-B547-A24D-960C-B5FFD293DF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15558" t="20808" r="18928" b="8396"/>
          <a:stretch/>
        </p:blipFill>
        <p:spPr>
          <a:xfrm>
            <a:off x="1723797" y="1628800"/>
            <a:ext cx="879376" cy="11149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13495C-964D-5D49-BB21-24A82FD0253F}"/>
              </a:ext>
            </a:extLst>
          </p:cNvPr>
          <p:cNvSpPr txBox="1"/>
          <p:nvPr/>
        </p:nvSpPr>
        <p:spPr>
          <a:xfrm>
            <a:off x="1530052" y="2796764"/>
            <a:ext cx="122794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Nishchay Mago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DD5D3C-04A2-A040-8998-9656681DB35F}"/>
              </a:ext>
            </a:extLst>
          </p:cNvPr>
          <p:cNvSpPr txBox="1"/>
          <p:nvPr/>
        </p:nvSpPr>
        <p:spPr>
          <a:xfrm>
            <a:off x="2616592" y="2791019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99.02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43BAE-A9C3-E34F-B9C8-D3EA40FEE1A4}"/>
              </a:ext>
            </a:extLst>
          </p:cNvPr>
          <p:cNvSpPr txBox="1"/>
          <p:nvPr/>
        </p:nvSpPr>
        <p:spPr>
          <a:xfrm>
            <a:off x="3535649" y="2784700"/>
            <a:ext cx="136103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Aayush Mohanty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EF9CBD-505D-5240-8D2D-CC87924672D3}"/>
              </a:ext>
            </a:extLst>
          </p:cNvPr>
          <p:cNvSpPr txBox="1"/>
          <p:nvPr/>
        </p:nvSpPr>
        <p:spPr>
          <a:xfrm>
            <a:off x="4668704" y="2780360"/>
            <a:ext cx="108012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Kanishk Goel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98.24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97664E-7E01-C049-B026-2CAE6DF7EBC4}"/>
              </a:ext>
            </a:extLst>
          </p:cNvPr>
          <p:cNvSpPr txBox="1"/>
          <p:nvPr/>
        </p:nvSpPr>
        <p:spPr>
          <a:xfrm>
            <a:off x="5400196" y="2778163"/>
            <a:ext cx="158417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400" b="1" i="1" dirty="0">
                <a:solidFill>
                  <a:srgbClr val="C00000"/>
                </a:solidFill>
              </a:rPr>
              <a:t>98.18</a:t>
            </a:r>
          </a:p>
        </p:txBody>
      </p:sp>
      <p:pic>
        <p:nvPicPr>
          <p:cNvPr id="24" name="Picture 2" descr="C:\Users\himanshu\Desktop\vnv\images\bg\2.jpg">
            <a:extLst>
              <a:ext uri="{FF2B5EF4-FFF2-40B4-BE49-F238E27FC236}">
                <a16:creationId xmlns:a16="http://schemas.microsoft.com/office/drawing/2014/main" id="{B1018915-02BA-944A-A7F9-99DC3579C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6804248" y="1115937"/>
            <a:ext cx="3050097" cy="382025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7E246BB-CB79-574A-B587-0046F820898D}"/>
              </a:ext>
            </a:extLst>
          </p:cNvPr>
          <p:cNvSpPr txBox="1"/>
          <p:nvPr/>
        </p:nvSpPr>
        <p:spPr>
          <a:xfrm>
            <a:off x="6937389" y="1137672"/>
            <a:ext cx="2808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NEET 2020 Result </a:t>
            </a:r>
            <a:endParaRPr lang="en-IN" sz="11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D0B29-B787-0640-A7FD-F6C0C8E71AD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2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4588" r="5976" b="19304"/>
          <a:stretch/>
        </p:blipFill>
        <p:spPr>
          <a:xfrm>
            <a:off x="7128504" y="1635963"/>
            <a:ext cx="971888" cy="10952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04228-1E8E-FB4D-8EE9-7584074287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97" y="1635963"/>
            <a:ext cx="861399" cy="1078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65137C-323B-DA43-B6E7-3465F64B8CE3}"/>
              </a:ext>
            </a:extLst>
          </p:cNvPr>
          <p:cNvSpPr txBox="1"/>
          <p:nvPr/>
        </p:nvSpPr>
        <p:spPr>
          <a:xfrm>
            <a:off x="8543413" y="2697377"/>
            <a:ext cx="108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Nishant Kumar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D813DC-7625-0B44-957D-E0DA1EF802C5}"/>
              </a:ext>
            </a:extLst>
          </p:cNvPr>
          <p:cNvSpPr txBox="1"/>
          <p:nvPr/>
        </p:nvSpPr>
        <p:spPr>
          <a:xfrm>
            <a:off x="8180235" y="2854979"/>
            <a:ext cx="1853181" cy="50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Marks – </a:t>
            </a:r>
            <a:r>
              <a:rPr lang="en-US" sz="1050" b="1" dirty="0">
                <a:solidFill>
                  <a:srgbClr val="FF0000"/>
                </a:solidFill>
              </a:rPr>
              <a:t>631/720</a:t>
            </a:r>
          </a:p>
          <a:p>
            <a:pPr algn="ctr"/>
            <a:r>
              <a:rPr lang="en-US" sz="1050" b="1" dirty="0">
                <a:solidFill>
                  <a:srgbClr val="002060"/>
                </a:solidFill>
              </a:rPr>
              <a:t>Phy – 99.10 </a:t>
            </a:r>
            <a:r>
              <a:rPr lang="en-US" sz="900" b="1" dirty="0">
                <a:solidFill>
                  <a:srgbClr val="002060"/>
                </a:solidFill>
              </a:rPr>
              <a:t>percentile</a:t>
            </a:r>
            <a:br>
              <a:rPr lang="en-US" sz="1050" b="1" dirty="0">
                <a:solidFill>
                  <a:srgbClr val="002060"/>
                </a:solidFill>
              </a:rPr>
            </a:br>
            <a:r>
              <a:rPr lang="en-US" sz="1050" b="1" dirty="0">
                <a:solidFill>
                  <a:srgbClr val="002060"/>
                </a:solidFill>
              </a:rPr>
              <a:t>Chem – 99.18 </a:t>
            </a:r>
            <a:r>
              <a:rPr lang="en-US" sz="900" b="1" dirty="0">
                <a:solidFill>
                  <a:srgbClr val="002060"/>
                </a:solidFill>
              </a:rPr>
              <a:t>percentile </a:t>
            </a:r>
            <a:endParaRPr lang="en-US" sz="1050" b="1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05087-370B-BD46-B25E-846C1E64EB1C}"/>
              </a:ext>
            </a:extLst>
          </p:cNvPr>
          <p:cNvSpPr txBox="1"/>
          <p:nvPr/>
        </p:nvSpPr>
        <p:spPr>
          <a:xfrm>
            <a:off x="6804248" y="2701063"/>
            <a:ext cx="16619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Vanshika Naithani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36785B-AF48-7745-A046-DBB3FE7F0F8D}"/>
              </a:ext>
            </a:extLst>
          </p:cNvPr>
          <p:cNvSpPr txBox="1"/>
          <p:nvPr/>
        </p:nvSpPr>
        <p:spPr>
          <a:xfrm>
            <a:off x="6732240" y="2856749"/>
            <a:ext cx="18260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2060"/>
                </a:solidFill>
              </a:rPr>
              <a:t>Marks – </a:t>
            </a:r>
            <a:r>
              <a:rPr lang="en-US" sz="1050" b="1" dirty="0">
                <a:solidFill>
                  <a:srgbClr val="FF0000"/>
                </a:solidFill>
              </a:rPr>
              <a:t>646/720</a:t>
            </a:r>
          </a:p>
          <a:p>
            <a:pPr algn="ctr"/>
            <a:r>
              <a:rPr lang="en-US" sz="1050" b="1" dirty="0">
                <a:solidFill>
                  <a:srgbClr val="002060"/>
                </a:solidFill>
              </a:rPr>
              <a:t>Phy – 99.56 </a:t>
            </a:r>
            <a:r>
              <a:rPr lang="en-US" sz="900" b="1" dirty="0">
                <a:solidFill>
                  <a:srgbClr val="002060"/>
                </a:solidFill>
              </a:rPr>
              <a:t>percentile</a:t>
            </a:r>
            <a:br>
              <a:rPr lang="en-US" sz="1050" b="1" dirty="0">
                <a:solidFill>
                  <a:srgbClr val="002060"/>
                </a:solidFill>
              </a:rPr>
            </a:br>
            <a:r>
              <a:rPr lang="en-US" sz="1050" b="1" dirty="0">
                <a:solidFill>
                  <a:srgbClr val="002060"/>
                </a:solidFill>
              </a:rPr>
              <a:t>Chem – 99.04 </a:t>
            </a:r>
            <a:r>
              <a:rPr lang="en-US" sz="900" b="1" dirty="0">
                <a:solidFill>
                  <a:srgbClr val="002060"/>
                </a:solidFill>
              </a:rPr>
              <a:t>percentile </a:t>
            </a:r>
            <a:endParaRPr lang="en-US" sz="105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1A51B-976B-4B44-9EAF-8477F24EF8E9}"/>
              </a:ext>
            </a:extLst>
          </p:cNvPr>
          <p:cNvSpPr txBox="1"/>
          <p:nvPr/>
        </p:nvSpPr>
        <p:spPr>
          <a:xfrm>
            <a:off x="602726" y="3140968"/>
            <a:ext cx="10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AIR - 882</a:t>
            </a:r>
          </a:p>
        </p:txBody>
      </p:sp>
    </p:spTree>
    <p:extLst>
      <p:ext uri="{BB962C8B-B14F-4D97-AF65-F5344CB8AC3E}">
        <p14:creationId xmlns:p14="http://schemas.microsoft.com/office/powerpoint/2010/main" val="3540067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Uditansh Bhandari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Stubh Lal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Uditansh Bhandari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5BF08-4508-E545-BB6D-5EB24E088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32" y="1750335"/>
            <a:ext cx="5495072" cy="3933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129D0-02DB-BC4C-809B-1DC42EDF672F}"/>
              </a:ext>
            </a:extLst>
          </p:cNvPr>
          <p:cNvSpPr txBox="1"/>
          <p:nvPr/>
        </p:nvSpPr>
        <p:spPr>
          <a:xfrm>
            <a:off x="1907704" y="2073838"/>
            <a:ext cx="12153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165B6-5FC3-8444-83C3-847FF592FE8C}"/>
              </a:ext>
            </a:extLst>
          </p:cNvPr>
          <p:cNvSpPr txBox="1"/>
          <p:nvPr/>
        </p:nvSpPr>
        <p:spPr>
          <a:xfrm>
            <a:off x="1259632" y="1844824"/>
            <a:ext cx="17281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Vivek Sir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48775-9284-8940-86F5-0DD322CB0A57}"/>
              </a:ext>
            </a:extLst>
          </p:cNvPr>
          <p:cNvSpPr txBox="1"/>
          <p:nvPr/>
        </p:nvSpPr>
        <p:spPr>
          <a:xfrm>
            <a:off x="1654063" y="2175247"/>
            <a:ext cx="14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525252"/>
                </a:solidFill>
              </a:rPr>
              <a:t>Chemistry</a:t>
            </a:r>
          </a:p>
        </p:txBody>
      </p:sp>
    </p:spTree>
    <p:extLst>
      <p:ext uri="{BB962C8B-B14F-4D97-AF65-F5344CB8AC3E}">
        <p14:creationId xmlns:p14="http://schemas.microsoft.com/office/powerpoint/2010/main" val="2827256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" b="5546"/>
          <a:stretch/>
        </p:blipFill>
        <p:spPr>
          <a:xfrm flipH="1">
            <a:off x="1902124" y="2204864"/>
            <a:ext cx="4882552" cy="252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449" y="2358755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022" y="2427767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Complete </a:t>
            </a:r>
            <a:r>
              <a:rPr lang="en-US" sz="19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</a:t>
            </a:r>
            <a:r>
              <a:rPr lang="en-US" sz="1900" b="1" cap="none" spc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lass </a:t>
            </a:r>
            <a:r>
              <a:rPr lang="en-US" sz="2000" b="1" cap="none" spc="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12</a:t>
            </a:r>
            <a:r>
              <a:rPr lang="en-US" sz="2000" b="1" cap="none" spc="0" baseline="3000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th</a:t>
            </a:r>
            <a:endParaRPr lang="en-US" sz="1900" b="1" cap="none" spc="0" dirty="0">
              <a:ln w="6600">
                <a:noFill/>
                <a:prstDash val="solid"/>
              </a:ln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PHYSICS</a:t>
            </a:r>
            <a:endParaRPr lang="en-US" sz="3600" b="1" cap="none" spc="0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IIT-</a:t>
            </a:r>
            <a:r>
              <a:rPr lang="en-US" sz="105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JEE &amp; NEET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FE185-D98F-AB4C-A66C-E031A8997D29}"/>
              </a:ext>
            </a:extLst>
          </p:cNvPr>
          <p:cNvSpPr txBox="1"/>
          <p:nvPr/>
        </p:nvSpPr>
        <p:spPr>
          <a:xfrm>
            <a:off x="3851920" y="4283804"/>
            <a:ext cx="23389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95250"/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F63E7A-3801-5C48-A978-CBFCBB0EB1E8}"/>
              </a:ext>
            </a:extLst>
          </p:cNvPr>
          <p:cNvSpPr txBox="1"/>
          <p:nvPr/>
        </p:nvSpPr>
        <p:spPr>
          <a:xfrm>
            <a:off x="3851920" y="3570982"/>
            <a:ext cx="2592288" cy="877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Video Lectures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Test papers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Lecture notes (pdf)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6071" y="4494312"/>
            <a:ext cx="1918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b="1" dirty="0"/>
              <a:t>*</a:t>
            </a:r>
            <a:r>
              <a:rPr lang="en-IN" sz="900" dirty="0"/>
              <a:t>Available on Laptop &amp; App</a:t>
            </a:r>
          </a:p>
        </p:txBody>
      </p:sp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867928"/>
            <a:ext cx="827378" cy="843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81" r="24324" b="-1942"/>
          <a:stretch/>
        </p:blipFill>
        <p:spPr>
          <a:xfrm>
            <a:off x="1835696" y="2204864"/>
            <a:ext cx="3960440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6595" t="16402" r="24503" b="72941"/>
          <a:stretch/>
        </p:blipFill>
        <p:spPr>
          <a:xfrm>
            <a:off x="4722962" y="2204864"/>
            <a:ext cx="2078967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85" y="26560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4" y="3156699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338" y="2928383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222" y="3263599"/>
            <a:ext cx="593501" cy="718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693" y="3206958"/>
            <a:ext cx="827378" cy="1001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93" y="3645024"/>
            <a:ext cx="866939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419872" y="2636912"/>
            <a:ext cx="32516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Complete Class </a:t>
            </a:r>
            <a:r>
              <a:rPr lang="en-US" sz="2000" b="1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11</a:t>
            </a:r>
            <a:r>
              <a:rPr lang="en-US" sz="2000" b="1" baseline="30000" dirty="0">
                <a:ln w="6600">
                  <a:noFill/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0"/>
              </a:rPr>
              <a:t>th</a:t>
            </a:r>
            <a:endParaRPr lang="en-US" sz="1900" b="1" dirty="0">
              <a:ln w="6600">
                <a:noFill/>
                <a:prstDash val="solid"/>
              </a:ln>
              <a:solidFill>
                <a:srgbClr val="FF000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tx2"/>
                </a:solidFill>
                <a:latin typeface="Arial Rounded MT Bold" panose="020F0704030504030204" pitchFamily="34" charset="0"/>
              </a:rPr>
              <a:t>PHYSICS</a:t>
            </a:r>
            <a:endParaRPr 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9872" y="2276872"/>
            <a:ext cx="32516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IIT-</a:t>
            </a:r>
            <a:r>
              <a:rPr lang="en-US" sz="105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FF00"/>
                </a:solidFill>
                <a:latin typeface="Arial Rounded MT Bold" panose="020F0704030504030204" pitchFamily="34" charset="0"/>
              </a:rPr>
              <a:t>JEE &amp; NEET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86071" y="4494311"/>
            <a:ext cx="1918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b="1" dirty="0"/>
              <a:t>*</a:t>
            </a:r>
            <a:r>
              <a:rPr lang="en-IN" sz="900" dirty="0"/>
              <a:t>Available on Laptop &amp; App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14AF60-9158-BA49-90FB-4830DC658DC6}"/>
              </a:ext>
            </a:extLst>
          </p:cNvPr>
          <p:cNvSpPr txBox="1"/>
          <p:nvPr/>
        </p:nvSpPr>
        <p:spPr>
          <a:xfrm>
            <a:off x="3851920" y="3570982"/>
            <a:ext cx="2592288" cy="877163"/>
          </a:xfrm>
          <a:prstGeom prst="rect">
            <a:avLst/>
          </a:prstGeom>
          <a:solidFill>
            <a:schemeClr val="bg1"/>
          </a:soli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Video Lectures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Test papers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sz="1700" b="1" dirty="0"/>
              <a:t>Lecture notes (pdf)</a:t>
            </a:r>
          </a:p>
        </p:txBody>
      </p:sp>
    </p:spTree>
    <p:extLst>
      <p:ext uri="{BB962C8B-B14F-4D97-AF65-F5344CB8AC3E}">
        <p14:creationId xmlns:p14="http://schemas.microsoft.com/office/powerpoint/2010/main" val="231855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869</Words>
  <Application>Microsoft Macintosh PowerPoint</Application>
  <PresentationFormat>On-screen Show (4:3)</PresentationFormat>
  <Paragraphs>309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Brush Script MT</vt:lpstr>
      <vt:lpstr>American Typewriter Condensed</vt:lpstr>
      <vt:lpstr>Apple Chancery</vt:lpstr>
      <vt:lpstr>Arial</vt:lpstr>
      <vt:lpstr>Arial Black</vt:lpstr>
      <vt:lpstr>Arial Rounded MT Bold</vt:lpstr>
      <vt:lpstr>Athelas</vt:lpstr>
      <vt:lpstr>Bahnschrift Condensed</vt:lpstr>
      <vt:lpstr>Berlin Sans FB Demi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170</cp:revision>
  <dcterms:created xsi:type="dcterms:W3CDTF">2019-03-04T04:17:37Z</dcterms:created>
  <dcterms:modified xsi:type="dcterms:W3CDTF">2021-10-19T09:35:25Z</dcterms:modified>
</cp:coreProperties>
</file>